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65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59BC6-B40A-4FDD-912C-224B36B130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6960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108400-001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780F5-699A-4302-99B5-BBCF8A844F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8044528"/>
      </p:ext>
    </p:extLst>
  </p:cSld>
  <p:clrMapOvr>
    <a:masterClrMapping/>
  </p:clrMapOvr>
  <p:transition spd="slow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E1DC71C-C043-423C-8BD5-F55BFE7841CF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5C78438-86ED-4182-8A7B-6BDC7917B1A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ictsai@mail.mcut.edu.t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107</a:t>
            </a:r>
            <a:r>
              <a:rPr lang="zh-TW" altLang="en-US" dirty="0" smtClean="0"/>
              <a:t>年 明志科技大學機械系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精密機械組產學班獨立招生說明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蔡宜昌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7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3256E2D-45AE-498F-BA7E-41342C79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宜聖公司工作</a:t>
            </a:r>
            <a:r>
              <a:rPr lang="zh-TW" altLang="en-US" dirty="0"/>
              <a:t>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3BFEDC4-67A1-485C-872C-5745E29E7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538120" cy="5517232"/>
          </a:xfrm>
        </p:spPr>
        <p:txBody>
          <a:bodyPr/>
          <a:lstStyle/>
          <a:p>
            <a:r>
              <a:rPr lang="zh-TW" altLang="zh-TW" sz="2400" dirty="0"/>
              <a:t>工作地點</a:t>
            </a:r>
            <a:r>
              <a:rPr lang="en-US" altLang="zh-TW" sz="2400" dirty="0"/>
              <a:t>:</a:t>
            </a:r>
            <a:r>
              <a:rPr lang="zh-TW" altLang="en-US" sz="2400" dirty="0"/>
              <a:t> 台灣桃園市 龜山區華亞科技園區復興三路 </a:t>
            </a:r>
            <a:r>
              <a:rPr lang="en-US" altLang="zh-TW" sz="2400" dirty="0"/>
              <a:t>358</a:t>
            </a:r>
            <a:r>
              <a:rPr lang="zh-TW" altLang="en-US" sz="2400" dirty="0"/>
              <a:t>號</a:t>
            </a:r>
            <a:endParaRPr lang="en-US" altLang="zh-TW" sz="2400" dirty="0"/>
          </a:p>
          <a:p>
            <a:r>
              <a:rPr lang="zh-TW" altLang="zh-TW" sz="2400" dirty="0"/>
              <a:t>工作內容</a:t>
            </a:r>
            <a:r>
              <a:rPr lang="en-US" altLang="zh-TW" sz="2400" dirty="0"/>
              <a:t>:</a:t>
            </a:r>
            <a:r>
              <a:rPr lang="zh-TW" altLang="en-US" sz="2400" dirty="0"/>
              <a:t> 精密機械加工技術之應用或設備之安裝維修，依照工作單位之培養計畫循序學習技能。目標成為精密加工技術的應用服務人才。</a:t>
            </a:r>
            <a:endParaRPr lang="en-US" altLang="zh-TW" sz="2400" dirty="0"/>
          </a:p>
          <a:p>
            <a:r>
              <a:rPr lang="zh-TW" altLang="zh-TW" sz="2400" dirty="0"/>
              <a:t>工作單位</a:t>
            </a:r>
            <a:r>
              <a:rPr lang="en-US" altLang="zh-TW" sz="2400" dirty="0"/>
              <a:t>:</a:t>
            </a:r>
            <a:r>
              <a:rPr lang="zh-TW" altLang="en-US" sz="2400" dirty="0"/>
              <a:t> 加工應用部或維修服務部</a:t>
            </a:r>
            <a:endParaRPr lang="en-US" altLang="zh-TW" sz="2400" dirty="0"/>
          </a:p>
          <a:p>
            <a:r>
              <a:rPr lang="zh-TW" altLang="zh-TW" sz="2400" dirty="0"/>
              <a:t>工作時間</a:t>
            </a:r>
            <a:r>
              <a:rPr lang="en-US" altLang="zh-TW" sz="2400" dirty="0"/>
              <a:t>:</a:t>
            </a:r>
            <a:r>
              <a:rPr lang="zh-TW" altLang="en-US" sz="2400" dirty="0"/>
              <a:t> 在校期間為 周一至周四，其餘為周一至周五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		(</a:t>
            </a:r>
            <a:r>
              <a:rPr lang="zh-TW" altLang="en-US" sz="2400" dirty="0"/>
              <a:t> 每日 </a:t>
            </a:r>
            <a:r>
              <a:rPr lang="en-US" altLang="zh-TW" sz="2400" dirty="0"/>
              <a:t>8:30 – 17:30</a:t>
            </a:r>
            <a:r>
              <a:rPr lang="zh-TW" altLang="en-US" sz="2400" dirty="0"/>
              <a:t> </a:t>
            </a:r>
            <a:r>
              <a:rPr lang="en-US" altLang="zh-TW" sz="2400" dirty="0"/>
              <a:t>)</a:t>
            </a:r>
          </a:p>
          <a:p>
            <a:r>
              <a:rPr lang="zh-TW" altLang="zh-TW" sz="2400" dirty="0"/>
              <a:t>每月薪資</a:t>
            </a:r>
            <a:r>
              <a:rPr lang="en-US" altLang="zh-TW" sz="2400" dirty="0"/>
              <a:t>:</a:t>
            </a:r>
            <a:r>
              <a:rPr lang="zh-TW" altLang="en-US" sz="2400" dirty="0"/>
              <a:t> </a:t>
            </a:r>
            <a:r>
              <a:rPr lang="en-US" altLang="zh-TW" sz="2400" dirty="0"/>
              <a:t>NTD 24000</a:t>
            </a:r>
          </a:p>
          <a:p>
            <a:r>
              <a:rPr lang="zh-TW" altLang="zh-TW" sz="2400" dirty="0"/>
              <a:t>公司提供福利</a:t>
            </a:r>
            <a:r>
              <a:rPr lang="en-US" altLang="zh-TW" sz="2400" dirty="0"/>
              <a:t>(</a:t>
            </a:r>
            <a:r>
              <a:rPr lang="zh-TW" altLang="zh-TW" sz="2400" dirty="0"/>
              <a:t>學費除外</a:t>
            </a:r>
            <a:r>
              <a:rPr lang="en-US" altLang="zh-TW" sz="2400" dirty="0"/>
              <a:t>):</a:t>
            </a:r>
            <a:r>
              <a:rPr lang="zh-TW" altLang="en-US" sz="2400" dirty="0"/>
              <a:t> 勞健保，團保，三節及生日禮金，年終獎金視績效表現發放</a:t>
            </a:r>
            <a:r>
              <a:rPr lang="en-US" altLang="zh-TW" sz="2400" dirty="0"/>
              <a:t>(</a:t>
            </a:r>
            <a:r>
              <a:rPr lang="zh-TW" altLang="en-US" sz="2400" dirty="0"/>
              <a:t>與一般同仁相同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/>
              <a:t>學生技能要求</a:t>
            </a:r>
            <a:r>
              <a:rPr lang="en-US" altLang="zh-TW" sz="2400" dirty="0"/>
              <a:t>:</a:t>
            </a:r>
            <a:r>
              <a:rPr lang="zh-TW" altLang="en-US" sz="2400" dirty="0"/>
              <a:t> 有</a:t>
            </a:r>
            <a:r>
              <a:rPr lang="en-US" altLang="zh-TW" sz="2400" dirty="0"/>
              <a:t>CNC</a:t>
            </a:r>
            <a:r>
              <a:rPr lang="zh-TW" altLang="en-US" sz="2400" dirty="0"/>
              <a:t>機台操作及</a:t>
            </a:r>
            <a:r>
              <a:rPr lang="en-US" altLang="zh-TW" sz="2400" dirty="0"/>
              <a:t>CAM</a:t>
            </a:r>
            <a:r>
              <a:rPr lang="zh-TW" altLang="en-US" sz="2400" dirty="0"/>
              <a:t>程式製作基礎者佳</a:t>
            </a:r>
            <a:endParaRPr lang="en-US" altLang="zh-TW" sz="2400" dirty="0"/>
          </a:p>
          <a:p>
            <a:r>
              <a:rPr lang="zh-TW" altLang="zh-TW" sz="2400" dirty="0"/>
              <a:t>其他特殊要求等</a:t>
            </a:r>
            <a:r>
              <a:rPr lang="en-US" altLang="zh-TW" sz="2400" dirty="0"/>
              <a:t>:</a:t>
            </a:r>
            <a:r>
              <a:rPr lang="zh-TW" altLang="en-US" sz="2400" dirty="0"/>
              <a:t> 在職期間須遵守一般公司商業保密原則，包含工作上所接觸到的客戶機密性技術資料。</a:t>
            </a:r>
            <a:endParaRPr lang="en-US" altLang="zh-TW" sz="2400" dirty="0"/>
          </a:p>
          <a:p>
            <a:pPr marL="0" indent="0">
              <a:buNone/>
            </a:pPr>
            <a:endParaRPr lang="zh-TW" altLang="zh-TW" sz="2400" dirty="0"/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861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0"/>
          <p:cNvSpPr>
            <a:spLocks noGrp="1" noChangeArrowheads="1"/>
          </p:cNvSpPr>
          <p:nvPr>
            <p:ph type="title"/>
          </p:nvPr>
        </p:nvSpPr>
        <p:spPr>
          <a:xfrm>
            <a:off x="0" y="385952"/>
            <a:ext cx="9144000" cy="850900"/>
          </a:xfrm>
        </p:spPr>
        <p:txBody>
          <a:bodyPr/>
          <a:lstStyle/>
          <a:p>
            <a:pPr>
              <a:defRPr/>
            </a:pPr>
            <a:r>
              <a:rPr lang="zh-TW" altLang="en-US" sz="3600" u="sng" dirty="0" smtClean="0">
                <a:latin typeface="+mj-ea"/>
              </a:rPr>
              <a:t>新日興公司工作</a:t>
            </a:r>
            <a:r>
              <a:rPr lang="zh-TW" altLang="en-US" sz="3600" u="sng" dirty="0">
                <a:latin typeface="+mj-ea"/>
              </a:rPr>
              <a:t>時間</a:t>
            </a:r>
          </a:p>
        </p:txBody>
      </p:sp>
      <p:graphicFrame>
        <p:nvGraphicFramePr>
          <p:cNvPr id="368735" name="Group 9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890077"/>
              </p:ext>
            </p:extLst>
          </p:nvPr>
        </p:nvGraphicFramePr>
        <p:xfrm>
          <a:off x="169068" y="1268168"/>
          <a:ext cx="8797511" cy="2816769"/>
        </p:xfrm>
        <a:graphic>
          <a:graphicData uri="http://schemas.openxmlformats.org/drawingml/2006/table">
            <a:tbl>
              <a:tblPr/>
              <a:tblGrid>
                <a:gridCol w="2540821"/>
                <a:gridCol w="3006314"/>
                <a:gridCol w="3250376"/>
              </a:tblGrid>
              <a:tr h="66591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新日興</a:t>
                      </a:r>
                      <a:endParaRPr kumimoji="1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上班時間</a:t>
                      </a: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到校天數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9193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週一～週四</a:t>
                      </a: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非寒、暑假期間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07</a:t>
                      </a:r>
                      <a:r>
                        <a:rPr kumimoji="1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</a:t>
                      </a:r>
                      <a:r>
                        <a:rPr kumimoji="1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r>
                        <a:rPr kumimoji="1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00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週五～週六</a:t>
                      </a:r>
                      <a:endParaRPr kumimoji="1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4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週一～週五</a:t>
                      </a: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寒、暑假期間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07</a:t>
                      </a:r>
                      <a:r>
                        <a:rPr kumimoji="1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</a:t>
                      </a:r>
                      <a:r>
                        <a:rPr kumimoji="1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r>
                        <a:rPr kumimoji="1" lang="zh-TW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1" lang="en-US" altLang="zh-TW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00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依學校行事曆</a:t>
                      </a:r>
                      <a:endParaRPr kumimoji="1" lang="en-US" altLang="zh-TW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1" name="Text Box 96"/>
          <p:cNvSpPr txBox="1">
            <a:spLocks noChangeArrowheads="1"/>
          </p:cNvSpPr>
          <p:nvPr/>
        </p:nvSpPr>
        <p:spPr bwMode="auto">
          <a:xfrm>
            <a:off x="276017" y="4294020"/>
            <a:ext cx="81375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8900" indent="-88900" eaLnBrk="0" hangingPunct="0">
              <a:buBlip>
                <a:blip r:embed="rId2"/>
              </a:buBlip>
              <a:defRPr kumimoji="1" sz="24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buChar char="–"/>
              <a:defRPr kumimoji="1" sz="14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200" b="0" dirty="0">
                <a:latin typeface="Times New Roman" pitchFamily="18" charset="0"/>
              </a:rPr>
              <a:t> </a:t>
            </a:r>
            <a:r>
              <a:rPr lang="zh-TW" altLang="en-US" sz="2200" b="0" dirty="0">
                <a:latin typeface="Times New Roman" pitchFamily="18" charset="0"/>
              </a:rPr>
              <a:t>休息時間：早班</a:t>
            </a:r>
            <a:r>
              <a:rPr lang="en-US" altLang="zh-TW" sz="2200" b="0" dirty="0">
                <a:latin typeface="Times New Roman" pitchFamily="18" charset="0"/>
              </a:rPr>
              <a:t>--</a:t>
            </a:r>
            <a:r>
              <a:rPr lang="en-US" altLang="zh-TW" sz="2200" dirty="0">
                <a:latin typeface="Times New Roman" pitchFamily="18" charset="0"/>
              </a:rPr>
              <a:t> </a:t>
            </a:r>
            <a:r>
              <a:rPr lang="en-US" altLang="zh-TW" sz="2200" b="0" dirty="0"/>
              <a:t>AM10:00~AM10:10</a:t>
            </a:r>
            <a:r>
              <a:rPr lang="zh-TW" altLang="en-US" sz="2200" b="0" dirty="0"/>
              <a:t>、</a:t>
            </a:r>
            <a:r>
              <a:rPr lang="en-US" altLang="zh-TW" sz="2200" b="0" dirty="0"/>
              <a:t>PM15:00~PM15:10</a:t>
            </a:r>
          </a:p>
        </p:txBody>
      </p:sp>
      <p:sp>
        <p:nvSpPr>
          <p:cNvPr id="4122" name="Text Box 98"/>
          <p:cNvSpPr txBox="1">
            <a:spLocks noChangeArrowheads="1"/>
          </p:cNvSpPr>
          <p:nvPr/>
        </p:nvSpPr>
        <p:spPr bwMode="auto">
          <a:xfrm>
            <a:off x="276018" y="4862084"/>
            <a:ext cx="81375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8900" indent="-88900" eaLnBrk="0" hangingPunct="0">
              <a:buBlip>
                <a:blip r:embed="rId2"/>
              </a:buBlip>
              <a:defRPr kumimoji="1" sz="24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buChar char="–"/>
              <a:defRPr kumimoji="1" sz="14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200" b="0" dirty="0"/>
              <a:t> </a:t>
            </a:r>
            <a:r>
              <a:rPr lang="zh-TW" altLang="en-US" sz="2200" b="0" dirty="0"/>
              <a:t>中午用餐時間</a:t>
            </a:r>
            <a:r>
              <a:rPr lang="en-US" altLang="zh-TW" sz="2200" b="0" dirty="0"/>
              <a:t>– 50</a:t>
            </a:r>
            <a:r>
              <a:rPr lang="zh-TW" altLang="en-US" sz="2200" b="0" dirty="0"/>
              <a:t>分鐘</a:t>
            </a:r>
          </a:p>
        </p:txBody>
      </p:sp>
      <p:sp>
        <p:nvSpPr>
          <p:cNvPr id="9" name="Text Box 98"/>
          <p:cNvSpPr txBox="1">
            <a:spLocks noChangeArrowheads="1"/>
          </p:cNvSpPr>
          <p:nvPr/>
        </p:nvSpPr>
        <p:spPr bwMode="auto">
          <a:xfrm>
            <a:off x="301201" y="5435908"/>
            <a:ext cx="813752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8900" indent="-88900" eaLnBrk="0" hangingPunct="0">
              <a:buBlip>
                <a:blip r:embed="rId2"/>
              </a:buBlip>
              <a:defRPr kumimoji="1" sz="24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buChar char="–"/>
              <a:defRPr kumimoji="1" sz="14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200" b="0" dirty="0"/>
              <a:t> </a:t>
            </a:r>
            <a:r>
              <a:rPr lang="zh-TW" altLang="en-US" sz="2200" b="0" dirty="0" smtClean="0"/>
              <a:t>免費供應午、晚餐</a:t>
            </a:r>
            <a:endParaRPr lang="zh-TW" alt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76836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2" name="Rectangle 10"/>
          <p:cNvSpPr txBox="1">
            <a:spLocks noChangeArrowheads="1"/>
          </p:cNvSpPr>
          <p:nvPr/>
        </p:nvSpPr>
        <p:spPr bwMode="auto">
          <a:xfrm>
            <a:off x="0" y="269874"/>
            <a:ext cx="9067800" cy="103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4200" dirty="0">
                <a:solidFill>
                  <a:srgbClr val="FFC000"/>
                </a:solidFill>
                <a:latin typeface="+mj-lt"/>
                <a:ea typeface="+mj-ea"/>
              </a:rPr>
              <a:t>新日興公司職</a:t>
            </a:r>
            <a:r>
              <a:rPr lang="zh-TW" altLang="en-US" sz="4200" dirty="0" smtClean="0">
                <a:solidFill>
                  <a:srgbClr val="FFC000"/>
                </a:solidFill>
                <a:latin typeface="+mj-lt"/>
                <a:ea typeface="+mj-ea"/>
              </a:rPr>
              <a:t>涯規劃</a:t>
            </a:r>
            <a:endParaRPr lang="zh-TW" altLang="en-US" sz="4200" dirty="0">
              <a:solidFill>
                <a:srgbClr val="FFC000"/>
              </a:solidFill>
              <a:latin typeface="+mj-lt"/>
              <a:ea typeface="+mj-ea"/>
            </a:endParaRPr>
          </a:p>
        </p:txBody>
      </p:sp>
      <p:sp>
        <p:nvSpPr>
          <p:cNvPr id="2868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840538" y="611981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66BF79F0-C7E2-49E4-91A6-1D62861DC143}" type="slidenum">
              <a:rPr lang="en-US" altLang="zh-TW" smtClean="0"/>
              <a:pPr eaLnBrk="1" hangingPunct="1"/>
              <a:t>12</a:t>
            </a:fld>
            <a:endParaRPr lang="en-US" altLang="zh-TW" smtClean="0"/>
          </a:p>
        </p:txBody>
      </p:sp>
      <p:sp>
        <p:nvSpPr>
          <p:cNvPr id="3" name="向右箭號 2"/>
          <p:cNvSpPr/>
          <p:nvPr/>
        </p:nvSpPr>
        <p:spPr>
          <a:xfrm>
            <a:off x="3342883" y="3501008"/>
            <a:ext cx="1262743" cy="1175657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8" y="1440164"/>
            <a:ext cx="3222171" cy="500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5287598" y="1450578"/>
            <a:ext cx="3570514" cy="486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+mj-ea"/>
                <a:ea typeface="+mj-ea"/>
              </a:rPr>
              <a:t>生產現場幹部</a:t>
            </a:r>
            <a:endParaRPr lang="en-US" altLang="zh-TW" sz="3200" dirty="0" smtClean="0">
              <a:latin typeface="+mj-ea"/>
              <a:ea typeface="+mj-ea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+mj-ea"/>
                <a:ea typeface="+mj-ea"/>
              </a:rPr>
              <a:t>生技工程師</a:t>
            </a:r>
            <a:endParaRPr lang="en-US" altLang="zh-TW" sz="3200" dirty="0" smtClean="0">
              <a:latin typeface="+mj-ea"/>
              <a:ea typeface="+mj-ea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TW" altLang="en-US" sz="3200" dirty="0" smtClean="0">
                <a:latin typeface="+mj-ea"/>
                <a:ea typeface="+mj-ea"/>
              </a:rPr>
              <a:t>製程工程師</a:t>
            </a:r>
            <a:endParaRPr lang="en-US" altLang="zh-TW" sz="3200" dirty="0" smtClean="0">
              <a:latin typeface="+mj-ea"/>
              <a:ea typeface="+mj-ea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TW" altLang="en-US" sz="3200" dirty="0">
                <a:latin typeface="+mj-ea"/>
                <a:ea typeface="+mj-ea"/>
              </a:rPr>
              <a:t>研發</a:t>
            </a:r>
            <a:r>
              <a:rPr lang="zh-TW" altLang="en-US" sz="3200" dirty="0" smtClean="0">
                <a:latin typeface="+mj-ea"/>
                <a:ea typeface="+mj-ea"/>
              </a:rPr>
              <a:t>工程師</a:t>
            </a:r>
            <a:endParaRPr lang="en-US" altLang="zh-TW" sz="3200" dirty="0" smtClean="0">
              <a:latin typeface="+mj-ea"/>
              <a:ea typeface="+mj-ea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TW" altLang="en-US" sz="3200" dirty="0">
                <a:latin typeface="+mj-ea"/>
                <a:ea typeface="+mj-ea"/>
              </a:rPr>
              <a:t>管理職</a:t>
            </a:r>
          </a:p>
        </p:txBody>
      </p:sp>
    </p:spTree>
    <p:extLst>
      <p:ext uri="{BB962C8B-B14F-4D97-AF65-F5344CB8AC3E}">
        <p14:creationId xmlns:p14="http://schemas.microsoft.com/office/powerpoint/2010/main" val="589381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453188" y="2936875"/>
            <a:ext cx="270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chemeClr val="bg1"/>
                </a:solidFill>
                <a:latin typeface="Arial" pitchFamily="34" charset="0"/>
              </a:rPr>
              <a:t>The End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chemeClr val="bg1"/>
                </a:solidFill>
                <a:latin typeface="Arial" pitchFamily="34" charset="0"/>
              </a:rPr>
              <a:t>Thank you 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83330" y="404664"/>
            <a:ext cx="8865254" cy="6453336"/>
          </a:xfrm>
        </p:spPr>
        <p:txBody>
          <a:bodyPr>
            <a:normAutofit fontScale="90000"/>
          </a:bodyPr>
          <a:lstStyle/>
          <a:p>
            <a:pPr lvl="0">
              <a:lnSpc>
                <a:spcPts val="3600"/>
              </a:lnSpc>
            </a:pPr>
            <a:r>
              <a:rPr lang="zh-TW" altLang="en-US" dirty="0"/>
              <a:t>新日興</a:t>
            </a:r>
            <a:r>
              <a:rPr lang="zh-TW" altLang="en-US" dirty="0" smtClean="0"/>
              <a:t>公司三方合約主要內容：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1800" dirty="0" smtClean="0">
                <a:solidFill>
                  <a:schemeClr val="tx1"/>
                </a:solidFill>
              </a:rPr>
              <a:t>一、</a:t>
            </a:r>
            <a:r>
              <a:rPr lang="zh-TW" altLang="zh-TW" sz="1800" dirty="0" smtClean="0">
                <a:solidFill>
                  <a:schemeClr val="tx1"/>
                </a:solidFill>
              </a:rPr>
              <a:t>甲方為</a:t>
            </a:r>
            <a:r>
              <a:rPr lang="zh-TW" altLang="zh-TW" sz="1800" dirty="0">
                <a:solidFill>
                  <a:schemeClr val="tx1"/>
                </a:solidFill>
              </a:rPr>
              <a:t>乙方教育訓練之產學合作機構，同意聘任乙</a:t>
            </a:r>
            <a:r>
              <a:rPr lang="zh-TW" altLang="zh-TW" sz="1800" dirty="0" smtClean="0">
                <a:solidFill>
                  <a:schemeClr val="tx1"/>
                </a:solidFill>
              </a:rPr>
              <a:t>方為</a:t>
            </a:r>
            <a:r>
              <a:rPr lang="zh-TW" altLang="en-US" sz="1800" dirty="0">
                <a:solidFill>
                  <a:srgbClr val="FF0000"/>
                </a:solidFill>
              </a:rPr>
              <a:t>正式員工</a:t>
            </a:r>
            <a:r>
              <a:rPr lang="zh-TW" altLang="en-US" sz="1800" dirty="0" smtClean="0">
                <a:solidFill>
                  <a:schemeClr val="tx1"/>
                </a:solidFill>
              </a:rPr>
              <a:t>，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      </a:t>
            </a:r>
            <a:r>
              <a:rPr lang="zh-TW" altLang="en-US" sz="1800" dirty="0" smtClean="0">
                <a:solidFill>
                  <a:schemeClr val="tx1"/>
                </a:solidFill>
              </a:rPr>
              <a:t>並</a:t>
            </a:r>
            <a:r>
              <a:rPr lang="zh-TW" altLang="en-US" sz="1800" dirty="0">
                <a:solidFill>
                  <a:schemeClr val="tx1"/>
                </a:solidFill>
              </a:rPr>
              <a:t>賦予乙方應</a:t>
            </a:r>
            <a:r>
              <a:rPr lang="zh-TW" altLang="en-US" sz="1800" dirty="0" smtClean="0">
                <a:solidFill>
                  <a:schemeClr val="tx1"/>
                </a:solidFill>
              </a:rPr>
              <a:t>有的權益</a:t>
            </a:r>
            <a:r>
              <a:rPr lang="zh-TW" altLang="en-US" sz="1800" dirty="0">
                <a:solidFill>
                  <a:schemeClr val="tx1"/>
                </a:solidFill>
              </a:rPr>
              <a:t>。</a:t>
            </a:r>
            <a:br>
              <a:rPr lang="zh-TW" altLang="en-US" sz="1800" dirty="0">
                <a:solidFill>
                  <a:schemeClr val="tx1"/>
                </a:solidFill>
              </a:rPr>
            </a:br>
            <a:r>
              <a:rPr lang="zh-TW" altLang="en-US" sz="1800" dirty="0" smtClean="0">
                <a:solidFill>
                  <a:schemeClr val="tx1"/>
                </a:solidFill>
              </a:rPr>
              <a:t>二、乙</a:t>
            </a:r>
            <a:r>
              <a:rPr lang="zh-TW" altLang="en-US" sz="1800" dirty="0">
                <a:solidFill>
                  <a:schemeClr val="tx1"/>
                </a:solidFill>
              </a:rPr>
              <a:t>方於甲方任職悉依</a:t>
            </a:r>
            <a:r>
              <a:rPr lang="zh-TW" altLang="en-US" sz="1800" dirty="0">
                <a:solidFill>
                  <a:srgbClr val="FF0000"/>
                </a:solidFill>
              </a:rPr>
              <a:t>勞動基準法之規定</a:t>
            </a:r>
            <a:r>
              <a:rPr lang="zh-TW" altLang="zh-TW" sz="1800" dirty="0" smtClean="0">
                <a:solidFill>
                  <a:schemeClr val="tx1"/>
                </a:solidFill>
              </a:rPr>
              <a:t>。</a:t>
            </a:r>
            <a:r>
              <a:rPr lang="en-US" altLang="zh-TW" sz="1800" dirty="0">
                <a:solidFill>
                  <a:schemeClr val="tx1"/>
                </a:solidFill>
              </a:rPr>
              <a:t/>
            </a:r>
            <a:br>
              <a:rPr lang="en-US" altLang="zh-TW" sz="1800" dirty="0">
                <a:solidFill>
                  <a:schemeClr val="tx1"/>
                </a:solidFill>
              </a:rPr>
            </a:br>
            <a:r>
              <a:rPr lang="zh-TW" altLang="en-US" sz="1800" dirty="0">
                <a:solidFill>
                  <a:schemeClr val="tx1"/>
                </a:solidFill>
              </a:rPr>
              <a:t>三</a:t>
            </a:r>
            <a:r>
              <a:rPr lang="zh-TW" altLang="en-US" sz="1800" dirty="0" smtClean="0">
                <a:solidFill>
                  <a:schemeClr val="tx1"/>
                </a:solidFill>
              </a:rPr>
              <a:t>、學期</a:t>
            </a:r>
            <a:r>
              <a:rPr lang="zh-TW" altLang="en-US" sz="1800" dirty="0">
                <a:solidFill>
                  <a:schemeClr val="tx1"/>
                </a:solidFill>
              </a:rPr>
              <a:t>期間</a:t>
            </a:r>
            <a:r>
              <a:rPr lang="zh-TW" altLang="en-US" sz="1800" dirty="0" smtClean="0">
                <a:solidFill>
                  <a:schemeClr val="tx1"/>
                </a:solidFill>
              </a:rPr>
              <a:t>，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zh-TW" altLang="en-US" sz="1800" dirty="0" smtClean="0">
                <a:solidFill>
                  <a:schemeClr val="tx1"/>
                </a:solidFill>
              </a:rPr>
              <a:t>  甲</a:t>
            </a:r>
            <a:r>
              <a:rPr lang="zh-TW" altLang="en-US" sz="1800" dirty="0">
                <a:solidFill>
                  <a:schemeClr val="tx1"/>
                </a:solidFill>
              </a:rPr>
              <a:t>方同意乙方</a:t>
            </a:r>
            <a:r>
              <a:rPr lang="zh-TW" altLang="en-US" sz="1800" u="sng" dirty="0">
                <a:solidFill>
                  <a:schemeClr val="tx1"/>
                </a:solidFill>
              </a:rPr>
              <a:t>每週工作 </a:t>
            </a:r>
            <a:r>
              <a:rPr lang="en-US" altLang="zh-TW" sz="1800" u="sng" dirty="0">
                <a:solidFill>
                  <a:schemeClr val="tx1"/>
                </a:solidFill>
              </a:rPr>
              <a:t>4 </a:t>
            </a:r>
            <a:r>
              <a:rPr lang="zh-TW" altLang="en-US" sz="1800" u="sng" dirty="0">
                <a:solidFill>
                  <a:schemeClr val="tx1"/>
                </a:solidFill>
              </a:rPr>
              <a:t>天</a:t>
            </a:r>
            <a:r>
              <a:rPr lang="en-US" altLang="zh-TW" sz="1800" u="sng" dirty="0">
                <a:solidFill>
                  <a:schemeClr val="tx1"/>
                </a:solidFill>
              </a:rPr>
              <a:t>(</a:t>
            </a:r>
            <a:r>
              <a:rPr lang="zh-TW" altLang="en-US" sz="1800" u="sng" dirty="0">
                <a:solidFill>
                  <a:schemeClr val="tx1"/>
                </a:solidFill>
              </a:rPr>
              <a:t>星期一至星期四</a:t>
            </a:r>
            <a:r>
              <a:rPr lang="en-US" altLang="zh-TW" sz="1800" u="sng" dirty="0">
                <a:solidFill>
                  <a:schemeClr val="tx1"/>
                </a:solidFill>
              </a:rPr>
              <a:t>)</a:t>
            </a:r>
            <a:r>
              <a:rPr lang="zh-TW" altLang="en-US" sz="1800" dirty="0">
                <a:solidFill>
                  <a:schemeClr val="tx1"/>
                </a:solidFill>
              </a:rPr>
              <a:t>， </a:t>
            </a:r>
            <a:r>
              <a:rPr lang="zh-TW" altLang="en-US" sz="1800" dirty="0" smtClean="0">
                <a:solidFill>
                  <a:schemeClr val="tx1"/>
                </a:solidFill>
              </a:rPr>
              <a:t>每週</a:t>
            </a:r>
            <a:r>
              <a:rPr lang="zh-TW" altLang="en-US" sz="1800" dirty="0">
                <a:solidFill>
                  <a:schemeClr val="tx1"/>
                </a:solidFill>
              </a:rPr>
              <a:t>在校天數 </a:t>
            </a:r>
            <a:r>
              <a:rPr lang="en-US" altLang="zh-TW" sz="1800" dirty="0">
                <a:solidFill>
                  <a:schemeClr val="tx1"/>
                </a:solidFill>
              </a:rPr>
              <a:t>2 </a:t>
            </a:r>
            <a:r>
              <a:rPr lang="zh-TW" altLang="en-US" sz="1800" dirty="0" smtClean="0">
                <a:solidFill>
                  <a:schemeClr val="tx1"/>
                </a:solidFill>
              </a:rPr>
              <a:t>天</a:t>
            </a:r>
            <a:r>
              <a:rPr lang="en-US" altLang="zh-TW" sz="1800" dirty="0" smtClean="0">
                <a:solidFill>
                  <a:schemeClr val="tx1"/>
                </a:solidFill>
              </a:rPr>
              <a:t>(</a:t>
            </a:r>
            <a:r>
              <a:rPr lang="zh-TW" altLang="en-US" sz="1800" dirty="0" smtClean="0">
                <a:solidFill>
                  <a:schemeClr val="tx1"/>
                </a:solidFill>
              </a:rPr>
              <a:t>星期五</a:t>
            </a:r>
            <a:r>
              <a:rPr lang="zh-TW" altLang="en-US" sz="1800" dirty="0">
                <a:solidFill>
                  <a:schemeClr val="tx1"/>
                </a:solidFill>
              </a:rPr>
              <a:t>至星期六</a:t>
            </a:r>
            <a:r>
              <a:rPr lang="en-US" altLang="zh-TW" sz="1800" dirty="0">
                <a:solidFill>
                  <a:schemeClr val="tx1"/>
                </a:solidFill>
              </a:rPr>
              <a:t>) </a:t>
            </a:r>
            <a:r>
              <a:rPr lang="zh-TW" altLang="en-US" sz="1800" dirty="0" smtClean="0">
                <a:solidFill>
                  <a:schemeClr val="tx1"/>
                </a:solidFill>
              </a:rPr>
              <a:t>；   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zh-TW" altLang="en-US" sz="1800" dirty="0" smtClean="0">
                <a:solidFill>
                  <a:schemeClr val="tx1"/>
                </a:solidFill>
              </a:rPr>
              <a:t>寒</a:t>
            </a:r>
            <a:r>
              <a:rPr lang="en-US" altLang="zh-TW" sz="1800" dirty="0">
                <a:solidFill>
                  <a:schemeClr val="tx1"/>
                </a:solidFill>
              </a:rPr>
              <a:t>/</a:t>
            </a:r>
            <a:r>
              <a:rPr lang="zh-TW" altLang="en-US" sz="1800" dirty="0">
                <a:solidFill>
                  <a:schemeClr val="tx1"/>
                </a:solidFill>
              </a:rPr>
              <a:t>暑假期間</a:t>
            </a:r>
            <a:r>
              <a:rPr lang="zh-TW" altLang="en-US" sz="1800" dirty="0" smtClean="0">
                <a:solidFill>
                  <a:schemeClr val="tx1"/>
                </a:solidFill>
              </a:rPr>
              <a:t>，</a:t>
            </a:r>
            <a:r>
              <a:rPr lang="zh-TW" altLang="en-US" sz="1800" u="sng" dirty="0" smtClean="0">
                <a:solidFill>
                  <a:schemeClr val="tx1"/>
                </a:solidFill>
              </a:rPr>
              <a:t>每週</a:t>
            </a:r>
            <a:r>
              <a:rPr lang="zh-TW" altLang="en-US" sz="1800" u="sng" dirty="0">
                <a:solidFill>
                  <a:schemeClr val="tx1"/>
                </a:solidFill>
              </a:rPr>
              <a:t>工作 </a:t>
            </a:r>
            <a:r>
              <a:rPr lang="en-US" altLang="zh-TW" sz="1800" u="sng" dirty="0">
                <a:solidFill>
                  <a:schemeClr val="tx1"/>
                </a:solidFill>
              </a:rPr>
              <a:t>5 </a:t>
            </a:r>
            <a:r>
              <a:rPr lang="zh-TW" altLang="en-US" sz="1800" u="sng" dirty="0">
                <a:solidFill>
                  <a:schemeClr val="tx1"/>
                </a:solidFill>
              </a:rPr>
              <a:t>天</a:t>
            </a:r>
            <a:r>
              <a:rPr lang="en-US" altLang="zh-TW" sz="1800" u="sng" dirty="0">
                <a:solidFill>
                  <a:schemeClr val="tx1"/>
                </a:solidFill>
              </a:rPr>
              <a:t>(</a:t>
            </a:r>
            <a:r>
              <a:rPr lang="zh-TW" altLang="en-US" sz="1800" u="sng" dirty="0">
                <a:solidFill>
                  <a:schemeClr val="tx1"/>
                </a:solidFill>
              </a:rPr>
              <a:t>星期一至星期五</a:t>
            </a:r>
            <a:r>
              <a:rPr lang="en-US" altLang="zh-TW" sz="1800" u="sng" dirty="0">
                <a:solidFill>
                  <a:schemeClr val="tx1"/>
                </a:solidFill>
              </a:rPr>
              <a:t>)</a:t>
            </a:r>
            <a:r>
              <a:rPr lang="zh-TW" altLang="en-US" sz="1800" dirty="0">
                <a:solidFill>
                  <a:schemeClr val="tx1"/>
                </a:solidFill>
              </a:rPr>
              <a:t>； 每週在校天數 </a:t>
            </a:r>
            <a:r>
              <a:rPr lang="en-US" altLang="zh-TW" sz="1800" dirty="0">
                <a:solidFill>
                  <a:schemeClr val="tx1"/>
                </a:solidFill>
              </a:rPr>
              <a:t>0 </a:t>
            </a:r>
            <a:r>
              <a:rPr lang="zh-TW" altLang="en-US" sz="1800" dirty="0">
                <a:solidFill>
                  <a:schemeClr val="tx1"/>
                </a:solidFill>
              </a:rPr>
              <a:t>天</a:t>
            </a:r>
            <a:r>
              <a:rPr lang="zh-TW" altLang="en-US" sz="1800" dirty="0" smtClean="0">
                <a:solidFill>
                  <a:schemeClr val="tx1"/>
                </a:solidFill>
              </a:rPr>
              <a:t>。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zh-TW" altLang="en-US" sz="1800" dirty="0" smtClean="0">
                <a:solidFill>
                  <a:schemeClr val="tx1"/>
                </a:solidFill>
              </a:rPr>
              <a:t>四、福利</a:t>
            </a:r>
            <a:r>
              <a:rPr lang="zh-TW" altLang="en-US" sz="1800" dirty="0">
                <a:solidFill>
                  <a:schemeClr val="tx1"/>
                </a:solidFill>
              </a:rPr>
              <a:t>：乙方享有職工福利委員會所提供之各項</a:t>
            </a:r>
            <a:r>
              <a:rPr lang="zh-TW" altLang="en-US" sz="1800" dirty="0" smtClean="0">
                <a:solidFill>
                  <a:schemeClr val="tx1"/>
                </a:solidFill>
              </a:rPr>
              <a:t>福利。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zh-TW" altLang="en-US" sz="1800" dirty="0" smtClean="0">
                <a:solidFill>
                  <a:schemeClr val="tx1"/>
                </a:solidFill>
              </a:rPr>
              <a:t>五、月</a:t>
            </a:r>
            <a:r>
              <a:rPr lang="zh-TW" altLang="en-US" sz="1800" dirty="0">
                <a:solidFill>
                  <a:schemeClr val="tx1"/>
                </a:solidFill>
              </a:rPr>
              <a:t>支薪資第一年為新台幣</a:t>
            </a:r>
            <a:r>
              <a:rPr lang="en-US" altLang="zh-TW" sz="1800" dirty="0">
                <a:solidFill>
                  <a:schemeClr val="tx1"/>
                </a:solidFill>
              </a:rPr>
              <a:t>22,000</a:t>
            </a:r>
            <a:r>
              <a:rPr lang="zh-TW" altLang="en-US" sz="1800" dirty="0">
                <a:solidFill>
                  <a:schemeClr val="tx1"/>
                </a:solidFill>
              </a:rPr>
              <a:t>元整</a:t>
            </a:r>
            <a:r>
              <a:rPr lang="zh-TW" altLang="en-US" sz="1800" dirty="0" smtClean="0">
                <a:solidFill>
                  <a:schemeClr val="tx1"/>
                </a:solidFill>
              </a:rPr>
              <a:t>，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                     </a:t>
            </a:r>
            <a:r>
              <a:rPr lang="zh-TW" altLang="en-US" sz="1800" dirty="0" smtClean="0">
                <a:solidFill>
                  <a:schemeClr val="tx1"/>
                </a:solidFill>
              </a:rPr>
              <a:t>第二</a:t>
            </a:r>
            <a:r>
              <a:rPr lang="zh-TW" altLang="en-US" sz="1800" dirty="0">
                <a:solidFill>
                  <a:schemeClr val="tx1"/>
                </a:solidFill>
              </a:rPr>
              <a:t>年為新台幣</a:t>
            </a:r>
            <a:r>
              <a:rPr lang="en-US" altLang="zh-TW" sz="1800" dirty="0">
                <a:solidFill>
                  <a:schemeClr val="tx1"/>
                </a:solidFill>
              </a:rPr>
              <a:t>22,500</a:t>
            </a:r>
            <a:r>
              <a:rPr lang="zh-TW" altLang="en-US" sz="1800" dirty="0">
                <a:solidFill>
                  <a:schemeClr val="tx1"/>
                </a:solidFill>
              </a:rPr>
              <a:t>元整</a:t>
            </a:r>
            <a:r>
              <a:rPr lang="zh-TW" altLang="en-US" sz="1800" dirty="0" smtClean="0">
                <a:solidFill>
                  <a:schemeClr val="tx1"/>
                </a:solidFill>
              </a:rPr>
              <a:t>，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en-US" altLang="zh-TW" sz="1800" dirty="0">
                <a:solidFill>
                  <a:schemeClr val="tx1"/>
                </a:solidFill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</a:rPr>
              <a:t>                     </a:t>
            </a:r>
            <a:r>
              <a:rPr lang="zh-TW" altLang="en-US" sz="1800" dirty="0" smtClean="0">
                <a:solidFill>
                  <a:schemeClr val="tx1"/>
                </a:solidFill>
              </a:rPr>
              <a:t>第三</a:t>
            </a:r>
            <a:r>
              <a:rPr lang="zh-TW" altLang="en-US" sz="1800" dirty="0">
                <a:solidFill>
                  <a:schemeClr val="tx1"/>
                </a:solidFill>
              </a:rPr>
              <a:t>年為</a:t>
            </a:r>
            <a:r>
              <a:rPr lang="zh-TW" altLang="en-US" sz="1800" dirty="0" smtClean="0">
                <a:solidFill>
                  <a:schemeClr val="tx1"/>
                </a:solidFill>
              </a:rPr>
              <a:t>新台幣</a:t>
            </a:r>
            <a:r>
              <a:rPr lang="en-US" altLang="zh-TW" sz="1800" dirty="0" smtClean="0">
                <a:solidFill>
                  <a:schemeClr val="tx1"/>
                </a:solidFill>
              </a:rPr>
              <a:t>23,000</a:t>
            </a:r>
            <a:r>
              <a:rPr lang="zh-TW" altLang="en-US" sz="1800" dirty="0" smtClean="0">
                <a:solidFill>
                  <a:schemeClr val="tx1"/>
                </a:solidFill>
              </a:rPr>
              <a:t>元整，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en-US" altLang="zh-TW" sz="1800" dirty="0" smtClean="0">
                <a:solidFill>
                  <a:schemeClr val="tx1"/>
                </a:solidFill>
              </a:rPr>
              <a:t>                      </a:t>
            </a:r>
            <a:r>
              <a:rPr lang="zh-TW" altLang="en-US" sz="1800" dirty="0" smtClean="0">
                <a:solidFill>
                  <a:schemeClr val="tx1"/>
                </a:solidFill>
              </a:rPr>
              <a:t>第四</a:t>
            </a:r>
            <a:r>
              <a:rPr lang="zh-TW" altLang="en-US" sz="1800" dirty="0">
                <a:solidFill>
                  <a:schemeClr val="tx1"/>
                </a:solidFill>
              </a:rPr>
              <a:t>年為新台幣</a:t>
            </a:r>
            <a:r>
              <a:rPr lang="en-US" altLang="zh-TW" sz="1800" dirty="0">
                <a:solidFill>
                  <a:schemeClr val="tx1"/>
                </a:solidFill>
              </a:rPr>
              <a:t>24,000</a:t>
            </a:r>
            <a:r>
              <a:rPr lang="zh-TW" altLang="en-US" sz="1800" dirty="0">
                <a:solidFill>
                  <a:schemeClr val="tx1"/>
                </a:solidFill>
              </a:rPr>
              <a:t>元</a:t>
            </a:r>
            <a:r>
              <a:rPr lang="zh-TW" altLang="en-US" sz="1800" dirty="0" smtClean="0">
                <a:solidFill>
                  <a:schemeClr val="tx1"/>
                </a:solidFill>
              </a:rPr>
              <a:t>整，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en-US" altLang="zh-TW" sz="1800" dirty="0" smtClean="0">
                <a:solidFill>
                  <a:schemeClr val="tx1"/>
                </a:solidFill>
              </a:rPr>
              <a:t>                       </a:t>
            </a:r>
            <a:r>
              <a:rPr lang="zh-TW" altLang="en-US" sz="1800" dirty="0" smtClean="0">
                <a:solidFill>
                  <a:schemeClr val="tx1"/>
                </a:solidFill>
              </a:rPr>
              <a:t>總計</a:t>
            </a:r>
            <a:r>
              <a:rPr lang="zh-TW" altLang="en-US" sz="1800" dirty="0">
                <a:solidFill>
                  <a:schemeClr val="tx1"/>
                </a:solidFill>
              </a:rPr>
              <a:t>年度薪資以</a:t>
            </a:r>
            <a:r>
              <a:rPr lang="en-US" altLang="zh-TW" sz="1800" dirty="0">
                <a:solidFill>
                  <a:schemeClr val="tx1"/>
                </a:solidFill>
              </a:rPr>
              <a:t>12</a:t>
            </a:r>
            <a:r>
              <a:rPr lang="zh-TW" altLang="en-US" sz="1800" dirty="0">
                <a:solidFill>
                  <a:schemeClr val="tx1"/>
                </a:solidFill>
              </a:rPr>
              <a:t>個月計算，不</a:t>
            </a:r>
            <a:r>
              <a:rPr lang="zh-TW" altLang="en-US" sz="1800" dirty="0" smtClean="0">
                <a:solidFill>
                  <a:schemeClr val="tx1"/>
                </a:solidFill>
              </a:rPr>
              <a:t>發放年終</a:t>
            </a:r>
            <a:r>
              <a:rPr lang="zh-TW" altLang="en-US" sz="1800" dirty="0">
                <a:solidFill>
                  <a:schemeClr val="tx1"/>
                </a:solidFill>
              </a:rPr>
              <a:t>及三節</a:t>
            </a:r>
            <a:r>
              <a:rPr lang="zh-TW" altLang="en-US" sz="1800" dirty="0" smtClean="0">
                <a:solidFill>
                  <a:schemeClr val="tx1"/>
                </a:solidFill>
              </a:rPr>
              <a:t>獎金。</a:t>
            </a:r>
            <a:endParaRPr lang="en-US" altLang="zh-TW" sz="18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020272" y="65531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78A52B-A97D-4473-983C-7FD89F80EA8B}" type="slidenum">
              <a:rPr lang="en-US" altLang="zh-TW" sz="1400" smtClean="0"/>
              <a:pPr eaLnBrk="1" hangingPunct="1"/>
              <a:t>13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336060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453188" y="2936875"/>
            <a:ext cx="270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 eaLnBrk="0" hangingPunct="0"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chemeClr val="bg1"/>
                </a:solidFill>
                <a:latin typeface="Arial" pitchFamily="34" charset="0"/>
              </a:rPr>
              <a:t>The End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chemeClr val="bg1"/>
                </a:solidFill>
                <a:latin typeface="Arial" pitchFamily="34" charset="0"/>
              </a:rPr>
              <a:t>Thank you 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484784"/>
            <a:ext cx="8229600" cy="4392488"/>
          </a:xfrm>
        </p:spPr>
        <p:txBody>
          <a:bodyPr>
            <a:normAutofit fontScale="90000"/>
          </a:bodyPr>
          <a:lstStyle/>
          <a:p>
            <a:pPr lvl="0">
              <a:lnSpc>
                <a:spcPts val="3600"/>
              </a:lnSpc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新日興公司三</a:t>
            </a:r>
            <a:r>
              <a:rPr lang="zh-TW" altLang="en-US" dirty="0" smtClean="0"/>
              <a:t>方合約主要內容：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1600" dirty="0">
                <a:solidFill>
                  <a:schemeClr val="tx1"/>
                </a:solidFill>
              </a:rPr>
              <a:t>六</a:t>
            </a:r>
            <a:r>
              <a:rPr lang="zh-TW" altLang="en-US" sz="1600" dirty="0" smtClean="0">
                <a:solidFill>
                  <a:schemeClr val="tx1"/>
                </a:solidFill>
              </a:rPr>
              <a:t>、</a:t>
            </a:r>
            <a:r>
              <a:rPr lang="zh-TW" altLang="en-US" sz="1600" b="1" u="sng" dirty="0">
                <a:solidFill>
                  <a:srgbClr val="FF0000"/>
                </a:solidFill>
              </a:rPr>
              <a:t>依學校規定應修畢指定</a:t>
            </a:r>
            <a:r>
              <a:rPr lang="zh-TW" altLang="en-US" sz="1600" b="1" u="sng" dirty="0" smtClean="0">
                <a:solidFill>
                  <a:srgbClr val="FF0000"/>
                </a:solidFill>
              </a:rPr>
              <a:t>課程之學分</a:t>
            </a:r>
            <a:r>
              <a:rPr lang="zh-TW" altLang="en-US" sz="1600" b="1" u="sng" dirty="0">
                <a:solidFill>
                  <a:srgbClr val="FF0000"/>
                </a:solidFill>
              </a:rPr>
              <a:t>學費及雜費由甲方</a:t>
            </a:r>
            <a:r>
              <a:rPr lang="zh-TW" altLang="en-US" sz="1600" b="1" u="sng" dirty="0" smtClean="0">
                <a:solidFill>
                  <a:srgbClr val="FF0000"/>
                </a:solidFill>
              </a:rPr>
              <a:t>支付</a:t>
            </a:r>
            <a:r>
              <a:rPr lang="zh-TW" altLang="en-US" sz="1600" dirty="0" smtClean="0">
                <a:solidFill>
                  <a:schemeClr val="tx1"/>
                </a:solidFill>
              </a:rPr>
              <a:t>，其他</a:t>
            </a:r>
            <a:r>
              <a:rPr lang="zh-TW" altLang="en-US" sz="1600" dirty="0">
                <a:solidFill>
                  <a:schemeClr val="tx1"/>
                </a:solidFill>
              </a:rPr>
              <a:t>在校相關 </a:t>
            </a:r>
            <a:r>
              <a:rPr lang="zh-TW" altLang="en-US" sz="1600" dirty="0" smtClean="0">
                <a:solidFill>
                  <a:schemeClr val="tx1"/>
                </a:solidFill>
              </a:rPr>
              <a:t>之</a:t>
            </a:r>
            <a:r>
              <a:rPr lang="zh-TW" altLang="en-US" sz="1600" dirty="0">
                <a:solidFill>
                  <a:schemeClr val="tx1"/>
                </a:solidFill>
              </a:rPr>
              <a:t>膳食費</a:t>
            </a:r>
            <a:r>
              <a:rPr lang="zh-TW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TW" sz="1600" dirty="0" smtClean="0">
                <a:solidFill>
                  <a:schemeClr val="tx1"/>
                </a:solidFill>
              </a:rPr>
              <a:t/>
            </a:r>
            <a:br>
              <a:rPr lang="en-US" altLang="zh-TW" sz="1600" dirty="0" smtClean="0">
                <a:solidFill>
                  <a:schemeClr val="tx1"/>
                </a:solidFill>
              </a:rPr>
            </a:br>
            <a:r>
              <a:rPr lang="zh-TW" altLang="en-US" sz="1600" dirty="0">
                <a:solidFill>
                  <a:schemeClr val="tx1"/>
                </a:solidFill>
              </a:rPr>
              <a:t> </a:t>
            </a:r>
            <a:r>
              <a:rPr lang="zh-TW" altLang="en-US" sz="1600" dirty="0" smtClean="0">
                <a:solidFill>
                  <a:schemeClr val="tx1"/>
                </a:solidFill>
              </a:rPr>
              <a:t>      交通</a:t>
            </a:r>
            <a:r>
              <a:rPr lang="zh-TW" altLang="en-US" sz="1600" dirty="0">
                <a:solidFill>
                  <a:schemeClr val="tx1"/>
                </a:solidFill>
              </a:rPr>
              <a:t>費</a:t>
            </a:r>
            <a:r>
              <a:rPr lang="zh-TW" altLang="en-US" sz="1600" dirty="0" smtClean="0">
                <a:solidFill>
                  <a:schemeClr val="tx1"/>
                </a:solidFill>
              </a:rPr>
              <a:t>、書籍</a:t>
            </a:r>
            <a:r>
              <a:rPr lang="zh-TW" altLang="en-US" sz="1600" dirty="0">
                <a:solidFill>
                  <a:schemeClr val="tx1"/>
                </a:solidFill>
              </a:rPr>
              <a:t>費用及非指定課程之學費、雜費</a:t>
            </a:r>
            <a:r>
              <a:rPr lang="en-US" altLang="zh-TW" sz="1600" dirty="0">
                <a:solidFill>
                  <a:schemeClr val="tx1"/>
                </a:solidFill>
              </a:rPr>
              <a:t>…</a:t>
            </a:r>
            <a:r>
              <a:rPr lang="zh-TW" altLang="en-US" sz="1600" dirty="0">
                <a:solidFill>
                  <a:schemeClr val="tx1"/>
                </a:solidFill>
              </a:rPr>
              <a:t>等則由乙方自行負擔。</a:t>
            </a:r>
            <a:br>
              <a:rPr lang="zh-TW" altLang="en-US" sz="1600" dirty="0">
                <a:solidFill>
                  <a:schemeClr val="tx1"/>
                </a:solidFill>
              </a:rPr>
            </a:br>
            <a:r>
              <a:rPr lang="zh-TW" altLang="en-US" sz="1600" dirty="0" smtClean="0">
                <a:solidFill>
                  <a:schemeClr val="tx1"/>
                </a:solidFill>
              </a:rPr>
              <a:t>七</a:t>
            </a:r>
            <a:r>
              <a:rPr lang="zh-TW" altLang="en-US" sz="1600" dirty="0">
                <a:solidFill>
                  <a:schemeClr val="tx1"/>
                </a:solidFill>
              </a:rPr>
              <a:t>、績效考核每年進行，考核項目包括學業成績、工作表現、學習態度等，表現優秀者</a:t>
            </a:r>
            <a:r>
              <a:rPr lang="zh-TW" altLang="en-US" sz="1600" dirty="0" smtClean="0">
                <a:solidFill>
                  <a:schemeClr val="tx1"/>
                </a:solidFill>
              </a:rPr>
              <a:t>，</a:t>
            </a:r>
            <a:r>
              <a:rPr lang="en-US" altLang="zh-TW" sz="1600" dirty="0" smtClean="0">
                <a:solidFill>
                  <a:schemeClr val="tx1"/>
                </a:solidFill>
              </a:rPr>
              <a:t/>
            </a:r>
            <a:br>
              <a:rPr lang="en-US" altLang="zh-TW" sz="1600" dirty="0" smtClean="0">
                <a:solidFill>
                  <a:schemeClr val="tx1"/>
                </a:solidFill>
              </a:rPr>
            </a:br>
            <a:r>
              <a:rPr lang="zh-TW" altLang="en-US" sz="1600" dirty="0">
                <a:solidFill>
                  <a:schemeClr val="tx1"/>
                </a:solidFill>
              </a:rPr>
              <a:t> </a:t>
            </a:r>
            <a:r>
              <a:rPr lang="zh-TW" altLang="en-US" sz="1600" dirty="0" smtClean="0">
                <a:solidFill>
                  <a:schemeClr val="tx1"/>
                </a:solidFill>
              </a:rPr>
              <a:t>      得</a:t>
            </a:r>
            <a:r>
              <a:rPr lang="zh-TW" altLang="en-US" sz="1600" dirty="0">
                <a:solidFill>
                  <a:schemeClr val="tx1"/>
                </a:solidFill>
              </a:rPr>
              <a:t>由甲方依其內部管理辦法，頒發</a:t>
            </a:r>
            <a:r>
              <a:rPr lang="zh-TW" altLang="en-US" sz="1600" b="1" dirty="0">
                <a:solidFill>
                  <a:schemeClr val="tx1"/>
                </a:solidFill>
              </a:rPr>
              <a:t>績效獎金</a:t>
            </a:r>
            <a:r>
              <a:rPr lang="en-US" altLang="zh-TW" sz="1600" b="1" dirty="0">
                <a:solidFill>
                  <a:schemeClr val="tx1"/>
                </a:solidFill>
              </a:rPr>
              <a:t>30,000</a:t>
            </a:r>
            <a:r>
              <a:rPr lang="zh-TW" altLang="en-US" sz="1600" b="1" dirty="0">
                <a:solidFill>
                  <a:schemeClr val="tx1"/>
                </a:solidFill>
              </a:rPr>
              <a:t>元整</a:t>
            </a:r>
            <a:r>
              <a:rPr lang="en-US" altLang="zh-TW" sz="1600" b="1" dirty="0">
                <a:solidFill>
                  <a:schemeClr val="tx1"/>
                </a:solidFill>
              </a:rPr>
              <a:t>/</a:t>
            </a:r>
            <a:r>
              <a:rPr lang="zh-TW" altLang="en-US" sz="1600" b="1" dirty="0">
                <a:solidFill>
                  <a:schemeClr val="tx1"/>
                </a:solidFill>
              </a:rPr>
              <a:t>人</a:t>
            </a:r>
            <a:r>
              <a:rPr lang="zh-TW" altLang="en-US" sz="1600" dirty="0">
                <a:solidFill>
                  <a:schemeClr val="tx1"/>
                </a:solidFill>
              </a:rPr>
              <a:t>，但每年以考核成績前</a:t>
            </a:r>
            <a:r>
              <a:rPr lang="en-US" altLang="zh-TW" sz="1600" dirty="0">
                <a:solidFill>
                  <a:schemeClr val="tx1"/>
                </a:solidFill>
              </a:rPr>
              <a:t>20</a:t>
            </a:r>
            <a:r>
              <a:rPr lang="en-US" altLang="zh-TW" sz="1600" dirty="0" smtClean="0">
                <a:solidFill>
                  <a:schemeClr val="tx1"/>
                </a:solidFill>
              </a:rPr>
              <a:t>%</a:t>
            </a:r>
            <a:br>
              <a:rPr lang="en-US" altLang="zh-TW" sz="1600" dirty="0" smtClean="0">
                <a:solidFill>
                  <a:schemeClr val="tx1"/>
                </a:solidFill>
              </a:rPr>
            </a:br>
            <a:r>
              <a:rPr lang="zh-TW" altLang="en-US" sz="1600" dirty="0">
                <a:solidFill>
                  <a:schemeClr val="tx1"/>
                </a:solidFill>
              </a:rPr>
              <a:t> </a:t>
            </a:r>
            <a:r>
              <a:rPr lang="zh-TW" altLang="en-US" sz="1600" dirty="0" smtClean="0">
                <a:solidFill>
                  <a:schemeClr val="tx1"/>
                </a:solidFill>
              </a:rPr>
              <a:t>      為人</a:t>
            </a:r>
            <a:r>
              <a:rPr lang="zh-TW" altLang="en-US" sz="1600" dirty="0">
                <a:solidFill>
                  <a:schemeClr val="tx1"/>
                </a:solidFill>
              </a:rPr>
              <a:t>數上限。</a:t>
            </a:r>
            <a:br>
              <a:rPr lang="zh-TW" altLang="en-US" sz="1600" dirty="0">
                <a:solidFill>
                  <a:schemeClr val="tx1"/>
                </a:solidFill>
              </a:rPr>
            </a:br>
            <a:r>
              <a:rPr lang="zh-TW" altLang="en-US" sz="1600" dirty="0">
                <a:solidFill>
                  <a:schemeClr val="tx1"/>
                </a:solidFill>
              </a:rPr>
              <a:t>八</a:t>
            </a:r>
            <a:r>
              <a:rPr lang="zh-TW" altLang="en-US" sz="1600" dirty="0" smtClean="0">
                <a:solidFill>
                  <a:schemeClr val="tx1"/>
                </a:solidFill>
              </a:rPr>
              <a:t>、</a:t>
            </a:r>
            <a:r>
              <a:rPr lang="zh-TW" altLang="en-US" sz="1600" dirty="0">
                <a:solidFill>
                  <a:schemeClr val="tx1"/>
                </a:solidFill>
              </a:rPr>
              <a:t>乙方於甲方任職悉依勞動基準法之規定給予特別休假</a:t>
            </a:r>
            <a:r>
              <a:rPr lang="zh-TW" altLang="en-US" sz="1600" dirty="0" smtClean="0">
                <a:solidFill>
                  <a:schemeClr val="tx1"/>
                </a:solidFill>
              </a:rPr>
              <a:t>。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/>
              <a:t/>
            </a:r>
            <a:br>
              <a:rPr lang="en-US" altLang="zh-TW" sz="1600" dirty="0"/>
            </a:br>
            <a:r>
              <a:rPr lang="en-US" altLang="zh-TW" sz="1600" dirty="0"/>
              <a:t/>
            </a:r>
            <a:br>
              <a:rPr lang="en-US" altLang="zh-TW" sz="1600" dirty="0"/>
            </a:b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endParaRPr lang="en-US" altLang="zh-TW" sz="1600" b="1" dirty="0" smtClean="0">
              <a:latin typeface="Comic Sans MS" pitchFamily="66" charset="0"/>
            </a:endParaRPr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020272" y="65531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B78A52B-A97D-4473-983C-7FD89F80EA8B}" type="slidenum">
              <a:rPr lang="en-US" altLang="zh-TW" sz="1400" smtClean="0"/>
              <a:pPr eaLnBrk="1" hangingPunct="1"/>
              <a:t>14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1047466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簽約的謹慎</a:t>
            </a:r>
            <a:r>
              <a:rPr lang="zh-TW" altLang="en-US" dirty="0" smtClean="0"/>
              <a:t>與小心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625609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各家廠商提供的條件都不一樣</a:t>
            </a:r>
            <a:endParaRPr lang="en-US" altLang="zh-TW" dirty="0" smtClean="0"/>
          </a:p>
          <a:p>
            <a:r>
              <a:rPr lang="zh-TW" altLang="en-US" dirty="0"/>
              <a:t>上述特色</a:t>
            </a:r>
            <a:r>
              <a:rPr lang="zh-TW" altLang="en-US" dirty="0" smtClean="0"/>
              <a:t>是學校跟廠商提出的基本內容，工作的實際運作仍然要依學生與廠商簽訂的契約為主</a:t>
            </a:r>
            <a:endParaRPr lang="en-US" altLang="zh-TW" dirty="0" smtClean="0"/>
          </a:p>
          <a:p>
            <a:r>
              <a:rPr lang="zh-TW" altLang="en-US" dirty="0"/>
              <a:t>但文字</a:t>
            </a:r>
            <a:r>
              <a:rPr lang="zh-TW" altLang="en-US" dirty="0" smtClean="0"/>
              <a:t>之外，例如加班並未列在上述特色內，又例如有沒有賠償條款或延期服務條款等等，簽約前都要問清楚。</a:t>
            </a:r>
            <a:endParaRPr lang="en-US" altLang="zh-TW" dirty="0" smtClean="0"/>
          </a:p>
          <a:p>
            <a:r>
              <a:rPr lang="zh-TW" altLang="en-US" dirty="0"/>
              <a:t>工作</a:t>
            </a:r>
            <a:r>
              <a:rPr lang="zh-TW" altLang="en-US" dirty="0" smtClean="0"/>
              <a:t>時，加班一定要給加班費，就學期間星期五上課是公司提供的福利，不能要求學生星期天補班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12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報名入學基本流程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5</a:t>
            </a:r>
            <a:r>
              <a:rPr lang="zh-TW" altLang="en-US" dirty="0" smtClean="0"/>
              <a:t>月中旬前，備妥備審資料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照片自傳、讀書計畫、歷年成績單、經歷</a:t>
            </a:r>
            <a:r>
              <a:rPr lang="en-US" altLang="zh-TW" dirty="0"/>
              <a:t>(</a:t>
            </a:r>
            <a:r>
              <a:rPr lang="zh-TW" altLang="en-US" dirty="0" smtClean="0"/>
              <a:t>社團、服務</a:t>
            </a:r>
            <a:r>
              <a:rPr lang="zh-TW" altLang="en-US" dirty="0"/>
              <a:t>與獲獎</a:t>
            </a:r>
            <a:r>
              <a:rPr lang="en-US" altLang="zh-TW" dirty="0"/>
              <a:t>)</a:t>
            </a:r>
            <a:r>
              <a:rPr lang="zh-TW" altLang="en-US" dirty="0" smtClean="0"/>
              <a:t>等，及簡式報名單，寄</a:t>
            </a:r>
            <a:r>
              <a:rPr lang="zh-TW" altLang="en-US" dirty="0" smtClean="0"/>
              <a:t>到：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北市泰山區工專路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 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科技大學機械系 蔡宜昌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/>
              <a:t>5</a:t>
            </a:r>
            <a:r>
              <a:rPr lang="zh-TW" altLang="en-US" dirty="0"/>
              <a:t>月</a:t>
            </a:r>
            <a:r>
              <a:rPr lang="zh-TW" altLang="en-US" dirty="0" smtClean="0"/>
              <a:t>中旬後，老師會依報名單留的通訊方式通知各位報名同學來跟廠商面試</a:t>
            </a:r>
            <a:endParaRPr lang="en-US" altLang="zh-TW" dirty="0" smtClean="0"/>
          </a:p>
          <a:p>
            <a:r>
              <a:rPr lang="zh-TW" altLang="en-US" dirty="0"/>
              <a:t>面試通過</a:t>
            </a:r>
            <a:r>
              <a:rPr lang="zh-TW" altLang="en-US" dirty="0" smtClean="0"/>
              <a:t>後，跟廠商拿合約書回家給家長審核，有問題應詢問廠商是否更改或作其他選擇，個人與家長都認定契約沒問題，才簽約。</a:t>
            </a:r>
            <a:endParaRPr lang="en-US" altLang="zh-TW" dirty="0" smtClean="0"/>
          </a:p>
          <a:p>
            <a:r>
              <a:rPr lang="zh-TW" altLang="en-US" dirty="0"/>
              <a:t>簽約</a:t>
            </a:r>
            <a:r>
              <a:rPr lang="zh-TW" altLang="en-US" dirty="0" smtClean="0"/>
              <a:t>後，再到學校填寫正式入學報名單</a:t>
            </a:r>
            <a:endParaRPr lang="en-US" altLang="zh-TW" dirty="0" smtClean="0"/>
          </a:p>
          <a:p>
            <a:r>
              <a:rPr lang="zh-TW" altLang="en-US" dirty="0"/>
              <a:t>機械系會</a:t>
            </a:r>
            <a:r>
              <a:rPr lang="zh-TW" altLang="en-US" dirty="0" smtClean="0"/>
              <a:t>依實際裝況通知報名學生的面試或錄取結果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123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歡迎各位同學來報名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簡式報</a:t>
            </a:r>
            <a:r>
              <a:rPr lang="zh-TW" altLang="en-US" dirty="0" smtClean="0"/>
              <a:t>名單：</a:t>
            </a:r>
            <a:endParaRPr lang="en-US" altLang="zh-TW" dirty="0" smtClean="0"/>
          </a:p>
          <a:p>
            <a:pPr marL="118872" indent="0">
              <a:buNone/>
            </a:pP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2352"/>
              </p:ext>
            </p:extLst>
          </p:nvPr>
        </p:nvGraphicFramePr>
        <p:xfrm>
          <a:off x="1043608" y="2492896"/>
          <a:ext cx="7560840" cy="349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2136237"/>
                <a:gridCol w="492055"/>
                <a:gridCol w="1116124"/>
                <a:gridCol w="528059"/>
                <a:gridCol w="2136237"/>
              </a:tblGrid>
              <a:tr h="35506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姓名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身分證號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5506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住址</a:t>
                      </a:r>
                      <a:endParaRPr lang="zh-TW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電話</a:t>
                      </a:r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電話</a:t>
                      </a:r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手機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Email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緊急聯絡人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與考生關係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電話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手機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畢業學校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畢業時間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希望面試的廠商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6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來信詢問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若有相關招生問題，亦可用電子郵件：</a:t>
            </a:r>
            <a:endParaRPr lang="en-US" altLang="zh-TW" dirty="0" smtClean="0"/>
          </a:p>
          <a:p>
            <a:pPr marL="118872" indent="0">
              <a:buNone/>
            </a:pPr>
            <a:r>
              <a:rPr lang="zh-TW" altLang="en-US" dirty="0"/>
              <a:t>　</a:t>
            </a:r>
            <a:r>
              <a:rPr lang="en-US" altLang="zh-TW" dirty="0" smtClean="0">
                <a:hlinkClick r:id="rId2"/>
              </a:rPr>
              <a:t>ictsai@mail.mcut.edu.tw</a:t>
            </a:r>
            <a:endParaRPr lang="en-US" altLang="zh-TW" dirty="0" smtClean="0"/>
          </a:p>
          <a:p>
            <a:pPr marL="118872" indent="0">
              <a:buNone/>
            </a:pPr>
            <a:r>
              <a:rPr lang="zh-TW" altLang="en-US" dirty="0" smtClean="0"/>
              <a:t>　聯繫</a:t>
            </a:r>
            <a:endParaRPr lang="en-US" altLang="zh-TW" dirty="0" smtClean="0"/>
          </a:p>
          <a:p>
            <a:pPr marL="118872" indent="0">
              <a:buNone/>
            </a:pPr>
            <a:endParaRPr lang="en-US" altLang="zh-TW" dirty="0" smtClean="0"/>
          </a:p>
          <a:p>
            <a:pPr marL="118872" indent="0">
              <a:buNone/>
            </a:pPr>
            <a:r>
              <a:rPr lang="zh-TW" altLang="en-US" dirty="0" smtClean="0"/>
              <a:t>最後</a:t>
            </a:r>
            <a:endParaRPr lang="en-US" altLang="zh-TW" dirty="0"/>
          </a:p>
          <a:p>
            <a:pPr marL="118872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感謝大家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的聆聽＆參與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51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適合對象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想自力更生，半工半讀的同學</a:t>
            </a:r>
            <a:endParaRPr lang="en-US" altLang="zh-TW" dirty="0" smtClean="0"/>
          </a:p>
          <a:p>
            <a:r>
              <a:rPr lang="zh-TW" altLang="en-US" dirty="0"/>
              <a:t>喜歡實務操作的同學</a:t>
            </a:r>
          </a:p>
        </p:txBody>
      </p:sp>
    </p:spTree>
    <p:extLst>
      <p:ext uri="{BB962C8B-B14F-4D97-AF65-F5344CB8AC3E}">
        <p14:creationId xmlns:p14="http://schemas.microsoft.com/office/powerpoint/2010/main" val="38363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緣起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之前本校材料系與機械系車輛組，是參與教育部主導的產學攜手專班</a:t>
            </a:r>
            <a:endParaRPr lang="en-US" altLang="zh-TW" dirty="0" smtClean="0"/>
          </a:p>
          <a:p>
            <a:r>
              <a:rPr lang="zh-TW" altLang="en-US" dirty="0" smtClean="0"/>
              <a:t>今年北科大精密機械組產攜專班不辦了</a:t>
            </a:r>
            <a:endParaRPr lang="en-US" altLang="zh-TW" dirty="0" smtClean="0"/>
          </a:p>
          <a:p>
            <a:r>
              <a:rPr lang="zh-TW" altLang="en-US" dirty="0"/>
              <a:t>學校決定</a:t>
            </a:r>
            <a:r>
              <a:rPr lang="zh-TW" altLang="en-US" dirty="0" smtClean="0"/>
              <a:t>接手增辦：機械系精密機械組產學班</a:t>
            </a:r>
            <a:r>
              <a:rPr lang="en-US" altLang="zh-TW" dirty="0" smtClean="0"/>
              <a:t>(</a:t>
            </a:r>
            <a:r>
              <a:rPr lang="zh-TW" altLang="en-US" dirty="0" smtClean="0"/>
              <a:t>預計招收</a:t>
            </a:r>
            <a:r>
              <a:rPr lang="en-US" altLang="zh-TW" dirty="0" smtClean="0"/>
              <a:t>30</a:t>
            </a:r>
            <a:r>
              <a:rPr lang="zh-TW" altLang="en-US" dirty="0" smtClean="0"/>
              <a:t>位同學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05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目前參與廠商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新日興</a:t>
            </a:r>
            <a:r>
              <a:rPr lang="en-US" altLang="zh-TW" dirty="0" smtClean="0"/>
              <a:t>		http://www.szs.com.tw/</a:t>
            </a:r>
          </a:p>
          <a:p>
            <a:r>
              <a:rPr lang="zh-TW" altLang="en-US" dirty="0" smtClean="0"/>
              <a:t>志聖</a:t>
            </a:r>
            <a:r>
              <a:rPr lang="en-US" altLang="zh-TW" dirty="0" smtClean="0"/>
              <a:t>		http://www.csun.com.tw/</a:t>
            </a:r>
          </a:p>
          <a:p>
            <a:r>
              <a:rPr lang="zh-TW" altLang="en-US" dirty="0"/>
              <a:t>協祥</a:t>
            </a:r>
            <a:r>
              <a:rPr lang="zh-TW" altLang="en-US" dirty="0" smtClean="0"/>
              <a:t>機械</a:t>
            </a:r>
            <a:r>
              <a:rPr lang="en-US" altLang="zh-TW" dirty="0" smtClean="0"/>
              <a:t>	http://www.ssmi.com.tw/</a:t>
            </a:r>
          </a:p>
          <a:p>
            <a:r>
              <a:rPr lang="zh-TW" altLang="en-US" dirty="0"/>
              <a:t>世紀</a:t>
            </a:r>
            <a:r>
              <a:rPr lang="zh-TW" altLang="en-US" dirty="0" smtClean="0"/>
              <a:t>貿易</a:t>
            </a:r>
            <a:r>
              <a:rPr lang="en-US" altLang="zh-TW" dirty="0" smtClean="0"/>
              <a:t>	http://centra.com.tw/</a:t>
            </a:r>
          </a:p>
          <a:p>
            <a:r>
              <a:rPr lang="zh-TW" altLang="en-US" dirty="0"/>
              <a:t>宜</a:t>
            </a:r>
            <a:r>
              <a:rPr lang="zh-TW" altLang="en-US" dirty="0" smtClean="0"/>
              <a:t>聖</a:t>
            </a:r>
            <a:r>
              <a:rPr lang="en-US" altLang="zh-TW" dirty="0" smtClean="0"/>
              <a:t>		http://www.estech.com.tw/</a:t>
            </a:r>
          </a:p>
          <a:p>
            <a:r>
              <a:rPr lang="zh-TW" altLang="en-US" dirty="0"/>
              <a:t>日</a:t>
            </a:r>
            <a:r>
              <a:rPr lang="zh-TW" altLang="en-US" dirty="0" smtClean="0"/>
              <a:t>月光</a:t>
            </a:r>
            <a:r>
              <a:rPr lang="en-US" altLang="zh-TW" dirty="0" smtClean="0"/>
              <a:t>		http://www.aseglobal.com/ch/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738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本班特色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產學班學生的學費將全額由公司補助</a:t>
            </a:r>
          </a:p>
          <a:p>
            <a:r>
              <a:rPr lang="zh-TW" altLang="en-US" dirty="0"/>
              <a:t>學生的上班日期是星期一至星期四</a:t>
            </a:r>
            <a:r>
              <a:rPr lang="en-US" altLang="zh-TW" dirty="0"/>
              <a:t>(</a:t>
            </a:r>
            <a:r>
              <a:rPr lang="zh-TW" altLang="en-US" dirty="0"/>
              <a:t>含加班</a:t>
            </a:r>
            <a:r>
              <a:rPr lang="en-US" altLang="zh-TW" dirty="0"/>
              <a:t>)</a:t>
            </a:r>
            <a:r>
              <a:rPr lang="zh-TW" altLang="en-US" dirty="0"/>
              <a:t>，上課日期是星期五與星期六共兩日</a:t>
            </a:r>
          </a:p>
          <a:p>
            <a:r>
              <a:rPr lang="zh-TW" altLang="en-US" dirty="0"/>
              <a:t>學生在求學期間依然是正式員工，基本薪資、保險、年資、假別、福利等計算皆符合法律規範</a:t>
            </a:r>
          </a:p>
          <a:p>
            <a:r>
              <a:rPr lang="zh-TW" altLang="en-US" dirty="0"/>
              <a:t>學生在學期間星期五的工時缺口，公司應視為給產學班學生的福利，不得苛扣薪資或要求無薪加班補貼</a:t>
            </a:r>
          </a:p>
          <a:p>
            <a:r>
              <a:rPr lang="zh-TW" altLang="en-US" dirty="0"/>
              <a:t>學生在寒暑假與未排課等非上課期間，星期五應正常上下班，不得欺瞞公司怠工</a:t>
            </a:r>
          </a:p>
        </p:txBody>
      </p:sp>
    </p:spTree>
    <p:extLst>
      <p:ext uri="{BB962C8B-B14F-4D97-AF65-F5344CB8AC3E}">
        <p14:creationId xmlns:p14="http://schemas.microsoft.com/office/powerpoint/2010/main" val="19534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本班特色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學生在求學期間的工作，應採取單位輪調方式訓練，以符合公司對儲備幹部訓練的要求</a:t>
            </a:r>
          </a:p>
          <a:p>
            <a:r>
              <a:rPr lang="zh-TW" altLang="en-US" dirty="0"/>
              <a:t>學生有義務達成公司對員工工作的評比，評比標準應與正式員工一致，不能特別苛求學生</a:t>
            </a:r>
          </a:p>
          <a:p>
            <a:r>
              <a:rPr lang="zh-TW" altLang="en-US" dirty="0"/>
              <a:t>學生有義務達成學校對產學班學生課業學習之要求</a:t>
            </a:r>
          </a:p>
          <a:p>
            <a:r>
              <a:rPr lang="zh-TW" altLang="en-US" dirty="0"/>
              <a:t>公司可因學生未達公司合理評比</a:t>
            </a:r>
            <a:r>
              <a:rPr lang="en-US" altLang="zh-TW" dirty="0"/>
              <a:t>(</a:t>
            </a:r>
            <a:r>
              <a:rPr lang="zh-TW" altLang="en-US" dirty="0"/>
              <a:t>考績</a:t>
            </a:r>
            <a:r>
              <a:rPr lang="en-US" altLang="zh-TW" dirty="0"/>
              <a:t>)</a:t>
            </a:r>
            <a:r>
              <a:rPr lang="zh-TW" altLang="en-US" dirty="0"/>
              <a:t>而終止契約</a:t>
            </a:r>
          </a:p>
          <a:p>
            <a:r>
              <a:rPr lang="zh-TW" altLang="en-US" dirty="0"/>
              <a:t>學校可因學生未達課業要求</a:t>
            </a:r>
            <a:r>
              <a:rPr lang="en-US" altLang="zh-TW" dirty="0"/>
              <a:t>(</a:t>
            </a:r>
            <a:r>
              <a:rPr lang="zh-TW" altLang="en-US" dirty="0"/>
              <a:t>雙三二制退學</a:t>
            </a:r>
            <a:r>
              <a:rPr lang="en-US" altLang="zh-TW" dirty="0"/>
              <a:t>)</a:t>
            </a:r>
            <a:r>
              <a:rPr lang="zh-TW" altLang="en-US" dirty="0"/>
              <a:t>而終止契約</a:t>
            </a:r>
          </a:p>
        </p:txBody>
      </p:sp>
    </p:spTree>
    <p:extLst>
      <p:ext uri="{BB962C8B-B14F-4D97-AF65-F5344CB8AC3E}">
        <p14:creationId xmlns:p14="http://schemas.microsoft.com/office/powerpoint/2010/main" val="16809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本班特色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本班畢業證書與日間部畢業證書一樣</a:t>
            </a:r>
            <a:endParaRPr lang="en-US" altLang="zh-TW" dirty="0" smtClean="0"/>
          </a:p>
          <a:p>
            <a:r>
              <a:rPr lang="zh-TW" altLang="en-US" dirty="0" smtClean="0"/>
              <a:t>公司</a:t>
            </a:r>
            <a:r>
              <a:rPr lang="zh-TW" altLang="en-US" dirty="0"/>
              <a:t>不得因終止契約要求學生退還學費與相關福利費用</a:t>
            </a:r>
          </a:p>
          <a:p>
            <a:r>
              <a:rPr lang="zh-TW" altLang="en-US" dirty="0"/>
              <a:t>公司不得要求學生畢業後的服務年限</a:t>
            </a:r>
          </a:p>
          <a:p>
            <a:r>
              <a:rPr lang="zh-TW" altLang="en-US" dirty="0"/>
              <a:t>學生畢業後若要辭職，公司不得要求學生退還學費與相關福利費用</a:t>
            </a:r>
          </a:p>
          <a:p>
            <a:r>
              <a:rPr lang="zh-TW" altLang="en-US" dirty="0" smtClean="0"/>
              <a:t>詳細執行細則依參與公司之不同而異，以學生與廠商之實際合約為主，請公司面試通過的同學帶合約書與家長討論後，確定同意後，再簽約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76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廠商的特色差異說明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協祥機械有提供宿舍給住在遠程的產學班學生</a:t>
            </a:r>
          </a:p>
          <a:p>
            <a:r>
              <a:rPr lang="zh-TW" altLang="en-US" dirty="0"/>
              <a:t>志聖公司給產學班學生的職缺採「契約工」方式錄用，和正職人員差異為：績效獎金和年終獎金，會在契約中明定，視同學表現發給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世紀貿易的工作地點除了世紀貿易外還包括其相關企業</a:t>
            </a:r>
          </a:p>
        </p:txBody>
      </p:sp>
    </p:spTree>
    <p:extLst>
      <p:ext uri="{BB962C8B-B14F-4D97-AF65-F5344CB8AC3E}">
        <p14:creationId xmlns:p14="http://schemas.microsoft.com/office/powerpoint/2010/main" val="31823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廠商的特色差異說明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協祥機械福利有</a:t>
            </a:r>
            <a:endParaRPr lang="en-US" altLang="zh-TW" dirty="0" smtClean="0"/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學費</a:t>
            </a:r>
            <a:r>
              <a:rPr lang="zh-TW" altLang="en-US" dirty="0"/>
              <a:t>由公司全額補助。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第一</a:t>
            </a:r>
            <a:r>
              <a:rPr lang="zh-TW" altLang="en-US" dirty="0"/>
              <a:t>年薪資為新台幣</a:t>
            </a:r>
            <a:r>
              <a:rPr lang="en-US" altLang="zh-TW" dirty="0"/>
              <a:t>22,500</a:t>
            </a:r>
            <a:r>
              <a:rPr lang="zh-TW" altLang="en-US" dirty="0"/>
              <a:t>元整， 第二年起依績效考核進行調薪。 </a:t>
            </a:r>
            <a:r>
              <a:rPr lang="en-US" altLang="zh-TW" dirty="0"/>
              <a:t>(</a:t>
            </a:r>
            <a:r>
              <a:rPr lang="zh-TW" altLang="en-US" dirty="0"/>
              <a:t>上課日如為公司出勤日，該日不計薪</a:t>
            </a:r>
            <a:r>
              <a:rPr lang="en-US" altLang="zh-TW" dirty="0"/>
              <a:t>)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調薪</a:t>
            </a:r>
            <a:r>
              <a:rPr lang="zh-TW" altLang="en-US" dirty="0"/>
              <a:t>幅度保障 </a:t>
            </a:r>
            <a:r>
              <a:rPr lang="en-US" altLang="zh-TW" dirty="0"/>
              <a:t>3 %</a:t>
            </a:r>
            <a:r>
              <a:rPr lang="zh-TW" altLang="en-US" dirty="0"/>
              <a:t>。</a:t>
            </a:r>
            <a:r>
              <a:rPr lang="en-US" altLang="zh-TW" dirty="0"/>
              <a:t>(</a:t>
            </a:r>
            <a:r>
              <a:rPr lang="zh-TW" altLang="en-US" dirty="0"/>
              <a:t>依考績及公司實際獲利情況做調整</a:t>
            </a:r>
            <a:r>
              <a:rPr lang="en-US" altLang="zh-TW" dirty="0"/>
              <a:t>)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免費</a:t>
            </a:r>
            <a:r>
              <a:rPr lang="zh-TW" altLang="en-US" dirty="0"/>
              <a:t>供應早</a:t>
            </a:r>
            <a:r>
              <a:rPr lang="en-US" altLang="zh-TW" dirty="0"/>
              <a:t>.</a:t>
            </a:r>
            <a:r>
              <a:rPr lang="zh-TW" altLang="en-US" dirty="0"/>
              <a:t>中</a:t>
            </a:r>
            <a:r>
              <a:rPr lang="en-US" altLang="zh-TW" dirty="0"/>
              <a:t>.</a:t>
            </a:r>
            <a:r>
              <a:rPr lang="zh-TW" altLang="en-US" dirty="0"/>
              <a:t>晚餐。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宿舍</a:t>
            </a:r>
            <a:r>
              <a:rPr lang="zh-TW" altLang="en-US" dirty="0"/>
              <a:t>每月酌收</a:t>
            </a:r>
            <a:r>
              <a:rPr lang="en-US" altLang="zh-TW" dirty="0"/>
              <a:t>1500</a:t>
            </a:r>
            <a:r>
              <a:rPr lang="zh-TW" altLang="en-US" dirty="0"/>
              <a:t>元，水電費另計。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每月</a:t>
            </a:r>
            <a:r>
              <a:rPr lang="zh-TW" altLang="en-US" dirty="0"/>
              <a:t>補貼住宿學生交通津貼</a:t>
            </a:r>
            <a:r>
              <a:rPr lang="en-US" altLang="zh-TW" dirty="0"/>
              <a:t>600</a:t>
            </a:r>
            <a:r>
              <a:rPr lang="zh-TW" altLang="en-US" dirty="0"/>
              <a:t>元。。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免費</a:t>
            </a:r>
            <a:r>
              <a:rPr lang="zh-TW" altLang="en-US" dirty="0"/>
              <a:t>提供上下班通勤交通車</a:t>
            </a:r>
            <a:r>
              <a:rPr lang="en-US" altLang="zh-TW" dirty="0"/>
              <a:t>(</a:t>
            </a:r>
            <a:r>
              <a:rPr lang="zh-TW" altLang="en-US" dirty="0"/>
              <a:t>三重線及後龍線</a:t>
            </a:r>
            <a:r>
              <a:rPr lang="en-US" altLang="zh-TW" dirty="0"/>
              <a:t>)</a:t>
            </a:r>
          </a:p>
          <a:p>
            <a:pPr marL="633222" indent="-514350">
              <a:buFont typeface="+mj-lt"/>
              <a:buAutoNum type="arabicPeriod"/>
            </a:pPr>
            <a:r>
              <a:rPr lang="zh-TW" altLang="en-US" dirty="0" smtClean="0"/>
              <a:t>特別</a:t>
            </a:r>
            <a:r>
              <a:rPr lang="zh-TW" altLang="en-US" dirty="0"/>
              <a:t>休假、健康檢查、專責護士、旅遊、生育、教育、員工進修補助、生日、年節賀禮、購車優惠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633222" indent="-514350">
              <a:buFont typeface="+mj-lt"/>
              <a:buAutoNum type="arabicPeriod"/>
            </a:pPr>
            <a:r>
              <a:rPr lang="zh-TW" altLang="en-US" dirty="0"/>
              <a:t>合約</a:t>
            </a:r>
            <a:r>
              <a:rPr lang="zh-TW" altLang="en-US" dirty="0" smtClean="0"/>
              <a:t>上載</a:t>
            </a:r>
            <a:r>
              <a:rPr lang="zh-TW" altLang="en-US" dirty="0"/>
              <a:t>明不發予年終與</a:t>
            </a:r>
            <a:r>
              <a:rPr lang="zh-TW" altLang="en-US" dirty="0" smtClean="0"/>
              <a:t>三節，但實際依狀況調整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69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模組">
  <a:themeElements>
    <a:clrScheme name="模組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模組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模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1731</TotalTime>
  <Words>1092</Words>
  <Application>Microsoft Office PowerPoint</Application>
  <PresentationFormat>如螢幕大小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模組</vt:lpstr>
      <vt:lpstr>107年 明志科技大學機械系 精密機械組產學班獨立招生說明</vt:lpstr>
      <vt:lpstr>適合對象</vt:lpstr>
      <vt:lpstr>緣起</vt:lpstr>
      <vt:lpstr>目前參與廠商</vt:lpstr>
      <vt:lpstr>本班特色</vt:lpstr>
      <vt:lpstr>本班特色</vt:lpstr>
      <vt:lpstr>本班特色</vt:lpstr>
      <vt:lpstr>廠商的特色差異說明</vt:lpstr>
      <vt:lpstr>廠商的特色差異說明</vt:lpstr>
      <vt:lpstr>宜聖公司工作說明</vt:lpstr>
      <vt:lpstr>新日興公司工作時間</vt:lpstr>
      <vt:lpstr>PowerPoint 簡報</vt:lpstr>
      <vt:lpstr>新日興公司三方合約主要內容：  一、甲方為乙方教育訓練之產學合作機構，同意聘任乙方為正式員工，        並賦予乙方應有的權益。 二、乙方於甲方任職悉依勞動基準法之規定。 三、學期期間，   甲方同意乙方每週工作 4 天(星期一至星期四)， 每週在校天數 2 天(星期五至星期六) ；    寒/暑假期間，每週工作 5 天(星期一至星期五)； 每週在校天數 0 天。 四、福利：乙方享有職工福利委員會所提供之各項福利。 五、月支薪資第一年為新台幣22,000元整，                       第二年為新台幣22,500元整，                       第三年為新台幣23,000元整，                       第四年為新台幣24,000元整，                        總計年度薪資以12個月計算，不發放年終及三節獎金。</vt:lpstr>
      <vt:lpstr> 新日興公司三方合約主要內容：   六、依學校規定應修畢指定課程之學分學費及雜費由甲方支付，其他在校相關 之膳食費、        交通費、書籍費用及非指定課程之學費、雜費…等則由乙方自行負擔。 七、績效考核每年進行，考核項目包括學業成績、工作表現、學習態度等，表現優秀者，        得由甲方依其內部管理辦法，頒發績效獎金30,000元整/人，但每年以考核成績前20%        為人數上限。 八、乙方於甲方任職悉依勞動基準法之規定給予特別休假。     </vt:lpstr>
      <vt:lpstr>簽約的謹慎與小心</vt:lpstr>
      <vt:lpstr>報名入學基本流程</vt:lpstr>
      <vt:lpstr>歡迎各位同學來報名</vt:lpstr>
      <vt:lpstr>來信詢問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明志科技大學機械系 精密機械組產學班招生說明</dc:title>
  <dc:creator>F.P.Lab-05</dc:creator>
  <cp:lastModifiedBy>F.P.Lab-05</cp:lastModifiedBy>
  <cp:revision>19</cp:revision>
  <dcterms:created xsi:type="dcterms:W3CDTF">2018-04-09T03:50:42Z</dcterms:created>
  <dcterms:modified xsi:type="dcterms:W3CDTF">2018-04-12T09:39:26Z</dcterms:modified>
</cp:coreProperties>
</file>